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3" r:id="rId4"/>
    <p:sldId id="274" r:id="rId5"/>
    <p:sldId id="269" r:id="rId6"/>
    <p:sldId id="257" r:id="rId7"/>
    <p:sldId id="271" r:id="rId8"/>
    <p:sldId id="262" r:id="rId9"/>
    <p:sldId id="266" r:id="rId10"/>
    <p:sldId id="263" r:id="rId11"/>
    <p:sldId id="267" r:id="rId12"/>
    <p:sldId id="268" r:id="rId13"/>
    <p:sldId id="276" r:id="rId14"/>
    <p:sldId id="272" r:id="rId15"/>
    <p:sldId id="275" r:id="rId16"/>
    <p:sldId id="26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672"/>
  </p:normalViewPr>
  <p:slideViewPr>
    <p:cSldViewPr snapToGrid="0" snapToObjects="1">
      <p:cViewPr>
        <p:scale>
          <a:sx n="50" d="100"/>
          <a:sy n="50" d="100"/>
        </p:scale>
        <p:origin x="-111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2AB4F-C7D5-4B04-8C16-D4B1B404660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D374D3-3257-4505-9F7A-CA04C56C76F5}">
      <dgm:prSet/>
      <dgm:spPr/>
      <dgm:t>
        <a:bodyPr/>
        <a:lstStyle/>
        <a:p>
          <a:r>
            <a:rPr lang="it-IT"/>
            <a:t>La </a:t>
          </a:r>
          <a:r>
            <a:rPr lang="it-IT" b="1"/>
            <a:t>VQR-Terza Missione 2020-2024 </a:t>
          </a:r>
          <a:r>
            <a:rPr lang="it-IT"/>
            <a:t>valuta le Istituzioni nel loro complesso. </a:t>
          </a:r>
          <a:endParaRPr lang="en-US"/>
        </a:p>
      </dgm:t>
    </dgm:pt>
    <dgm:pt modelId="{271ABB82-A63C-45D7-B3A1-77C287FF2292}" type="parTrans" cxnId="{5F60EF15-D619-430C-AF27-DF1298C53691}">
      <dgm:prSet/>
      <dgm:spPr/>
      <dgm:t>
        <a:bodyPr/>
        <a:lstStyle/>
        <a:p>
          <a:endParaRPr lang="en-US"/>
        </a:p>
      </dgm:t>
    </dgm:pt>
    <dgm:pt modelId="{142DDC11-F8FC-4461-9FDA-2F0319C77532}" type="sibTrans" cxnId="{5F60EF15-D619-430C-AF27-DF1298C53691}">
      <dgm:prSet/>
      <dgm:spPr/>
      <dgm:t>
        <a:bodyPr/>
        <a:lstStyle/>
        <a:p>
          <a:endParaRPr lang="en-US"/>
        </a:p>
      </dgm:t>
    </dgm:pt>
    <dgm:pt modelId="{E3CBE2F2-5123-4B51-939F-F1A8E1354563}">
      <dgm:prSet/>
      <dgm:spPr/>
      <dgm:t>
        <a:bodyPr/>
        <a:lstStyle/>
        <a:p>
          <a:r>
            <a:rPr lang="it-IT" dirty="0"/>
            <a:t>Le </a:t>
          </a:r>
          <a:r>
            <a:rPr lang="it-IT" dirty="0" err="1"/>
            <a:t>Universita</a:t>
          </a:r>
          <a:r>
            <a:rPr lang="it-IT" dirty="0"/>
            <a:t>̀ presentano un numero di </a:t>
          </a:r>
          <a:r>
            <a:rPr lang="it-IT" b="1" dirty="0"/>
            <a:t>casi studio relativi ad </a:t>
          </a:r>
          <a:r>
            <a:rPr lang="it-IT" b="1" dirty="0" err="1"/>
            <a:t>attivita</a:t>
          </a:r>
          <a:r>
            <a:rPr lang="it-IT" b="1" dirty="0"/>
            <a:t>̀ di Terza Missione il cui impatto (in uno o </a:t>
          </a:r>
          <a:r>
            <a:rPr lang="it-IT" b="1" dirty="0" err="1"/>
            <a:t>piu</a:t>
          </a:r>
          <a:r>
            <a:rPr lang="it-IT" b="1" dirty="0"/>
            <a:t>̀ campi di azione) sia verificabile nel periodo 2020-2024</a:t>
          </a:r>
          <a:endParaRPr lang="en-US" dirty="0"/>
        </a:p>
      </dgm:t>
    </dgm:pt>
    <dgm:pt modelId="{E275192E-EA36-41EB-B250-D5E7A78B3CE8}" type="parTrans" cxnId="{654F33F8-6466-411E-954C-38887130A760}">
      <dgm:prSet/>
      <dgm:spPr/>
      <dgm:t>
        <a:bodyPr/>
        <a:lstStyle/>
        <a:p>
          <a:endParaRPr lang="en-US"/>
        </a:p>
      </dgm:t>
    </dgm:pt>
    <dgm:pt modelId="{1B54C7BF-BF03-4AD2-BA89-B9E2840F8184}" type="sibTrans" cxnId="{654F33F8-6466-411E-954C-38887130A760}">
      <dgm:prSet/>
      <dgm:spPr/>
      <dgm:t>
        <a:bodyPr/>
        <a:lstStyle/>
        <a:p>
          <a:endParaRPr lang="en-US"/>
        </a:p>
      </dgm:t>
    </dgm:pt>
    <dgm:pt modelId="{D1A89496-034D-C441-99CA-6C9FF5228D00}" type="pres">
      <dgm:prSet presAssocID="{AE32AB4F-C7D5-4B04-8C16-D4B1B40466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AF91515-BA1A-7647-A600-7C4A2401C23F}" type="pres">
      <dgm:prSet presAssocID="{43D374D3-3257-4505-9F7A-CA04C56C76F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B73410-A6A5-7043-BBDF-17BDDCAE2EC0}" type="pres">
      <dgm:prSet presAssocID="{142DDC11-F8FC-4461-9FDA-2F0319C77532}" presName="spacer" presStyleCnt="0"/>
      <dgm:spPr/>
    </dgm:pt>
    <dgm:pt modelId="{15EC0239-FB49-8C46-98B5-9EEB4C560AF3}" type="pres">
      <dgm:prSet presAssocID="{E3CBE2F2-5123-4B51-939F-F1A8E13545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6A1C068-7903-0640-BB9A-00582557EFE6}" type="presOf" srcId="{43D374D3-3257-4505-9F7A-CA04C56C76F5}" destId="{8AF91515-BA1A-7647-A600-7C4A2401C23F}" srcOrd="0" destOrd="0" presId="urn:microsoft.com/office/officeart/2005/8/layout/vList2"/>
    <dgm:cxn modelId="{14F6D483-FE5F-5244-A89D-B5BAB03F4D21}" type="presOf" srcId="{AE32AB4F-C7D5-4B04-8C16-D4B1B404660B}" destId="{D1A89496-034D-C441-99CA-6C9FF5228D00}" srcOrd="0" destOrd="0" presId="urn:microsoft.com/office/officeart/2005/8/layout/vList2"/>
    <dgm:cxn modelId="{B5549356-10BA-6A4D-AE2D-3412FB096EC6}" type="presOf" srcId="{E3CBE2F2-5123-4B51-939F-F1A8E1354563}" destId="{15EC0239-FB49-8C46-98B5-9EEB4C560AF3}" srcOrd="0" destOrd="0" presId="urn:microsoft.com/office/officeart/2005/8/layout/vList2"/>
    <dgm:cxn modelId="{5F60EF15-D619-430C-AF27-DF1298C53691}" srcId="{AE32AB4F-C7D5-4B04-8C16-D4B1B404660B}" destId="{43D374D3-3257-4505-9F7A-CA04C56C76F5}" srcOrd="0" destOrd="0" parTransId="{271ABB82-A63C-45D7-B3A1-77C287FF2292}" sibTransId="{142DDC11-F8FC-4461-9FDA-2F0319C77532}"/>
    <dgm:cxn modelId="{654F33F8-6466-411E-954C-38887130A760}" srcId="{AE32AB4F-C7D5-4B04-8C16-D4B1B404660B}" destId="{E3CBE2F2-5123-4B51-939F-F1A8E1354563}" srcOrd="1" destOrd="0" parTransId="{E275192E-EA36-41EB-B250-D5E7A78B3CE8}" sibTransId="{1B54C7BF-BF03-4AD2-BA89-B9E2840F8184}"/>
    <dgm:cxn modelId="{AAD5E9FF-F7CA-5D47-B632-0393F264F963}" type="presParOf" srcId="{D1A89496-034D-C441-99CA-6C9FF5228D00}" destId="{8AF91515-BA1A-7647-A600-7C4A2401C23F}" srcOrd="0" destOrd="0" presId="urn:microsoft.com/office/officeart/2005/8/layout/vList2"/>
    <dgm:cxn modelId="{D2799FCD-B765-4745-AFB4-4987FCCF5D4A}" type="presParOf" srcId="{D1A89496-034D-C441-99CA-6C9FF5228D00}" destId="{47B73410-A6A5-7043-BBDF-17BDDCAE2EC0}" srcOrd="1" destOrd="0" presId="urn:microsoft.com/office/officeart/2005/8/layout/vList2"/>
    <dgm:cxn modelId="{2CB2F327-8199-584A-B3A6-D92A398B32D1}" type="presParOf" srcId="{D1A89496-034D-C441-99CA-6C9FF5228D00}" destId="{15EC0239-FB49-8C46-98B5-9EEB4C560A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91515-BA1A-7647-A600-7C4A2401C23F}">
      <dsp:nvSpPr>
        <dsp:cNvPr id="0" name=""/>
        <dsp:cNvSpPr/>
      </dsp:nvSpPr>
      <dsp:spPr>
        <a:xfrm>
          <a:off x="0" y="131487"/>
          <a:ext cx="6263640" cy="25776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/>
            <a:t>La </a:t>
          </a:r>
          <a:r>
            <a:rPr lang="it-IT" sz="3000" b="1" kern="1200"/>
            <a:t>VQR-Terza Missione 2020-2024 </a:t>
          </a:r>
          <a:r>
            <a:rPr lang="it-IT" sz="3000" kern="1200"/>
            <a:t>valuta le Istituzioni nel loro complesso. </a:t>
          </a:r>
          <a:endParaRPr lang="en-US" sz="3000" kern="1200"/>
        </a:p>
      </dsp:txBody>
      <dsp:txXfrm>
        <a:off x="125831" y="257318"/>
        <a:ext cx="6011978" cy="2325994"/>
      </dsp:txXfrm>
    </dsp:sp>
    <dsp:sp modelId="{15EC0239-FB49-8C46-98B5-9EEB4C560AF3}">
      <dsp:nvSpPr>
        <dsp:cNvPr id="0" name=""/>
        <dsp:cNvSpPr/>
      </dsp:nvSpPr>
      <dsp:spPr>
        <a:xfrm>
          <a:off x="0" y="2795544"/>
          <a:ext cx="6263640" cy="257765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/>
            <a:t>Le </a:t>
          </a:r>
          <a:r>
            <a:rPr lang="it-IT" sz="3000" kern="1200" dirty="0" err="1"/>
            <a:t>Universita</a:t>
          </a:r>
          <a:r>
            <a:rPr lang="it-IT" sz="3000" kern="1200" dirty="0"/>
            <a:t>̀ presentano un numero di </a:t>
          </a:r>
          <a:r>
            <a:rPr lang="it-IT" sz="3000" b="1" kern="1200" dirty="0"/>
            <a:t>casi studio relativi ad </a:t>
          </a:r>
          <a:r>
            <a:rPr lang="it-IT" sz="3000" b="1" kern="1200" dirty="0" err="1"/>
            <a:t>attivita</a:t>
          </a:r>
          <a:r>
            <a:rPr lang="it-IT" sz="3000" b="1" kern="1200" dirty="0"/>
            <a:t>̀ di Terza Missione il cui impatto (in uno o </a:t>
          </a:r>
          <a:r>
            <a:rPr lang="it-IT" sz="3000" b="1" kern="1200" dirty="0" err="1"/>
            <a:t>piu</a:t>
          </a:r>
          <a:r>
            <a:rPr lang="it-IT" sz="3000" b="1" kern="1200" dirty="0"/>
            <a:t>̀ campi di azione) sia verificabile nel periodo 2020-2024</a:t>
          </a:r>
          <a:endParaRPr lang="en-US" sz="3000" kern="1200" dirty="0"/>
        </a:p>
      </dsp:txBody>
      <dsp:txXfrm>
        <a:off x="125831" y="2921375"/>
        <a:ext cx="6011978" cy="2325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1EC7E0A-FD4F-8C4F-BCB4-C82275E93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77603383-797A-BA4B-B7E3-72CDD4E18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2DF65FC-AD18-384E-8BFC-BBB80D24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B8EC-27A2-2346-98EE-66E6EDDA78AE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0240DDC-E359-884F-82D1-CB7DAACF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69C820A-A99F-8040-86EE-48702C9C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0A6-6F29-9840-9A1B-AADD80C80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1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76037F-72B0-DE44-A5EE-6740F1C3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078492A-84A1-3B4B-BEEA-7D6B5BE14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4F64961-ADF6-BD41-8540-B919EA2C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B8EC-27A2-2346-98EE-66E6EDDA78AE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DDC929F-A7D6-4B40-BD2A-722F4584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812238B-CC61-684A-9195-D708DD6C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0A6-6F29-9840-9A1B-AADD80C80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85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D8DDABCF-2A4F-7548-88A2-277650BAC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9412EC5-99A4-2748-BBCE-40F504329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D6561EE-F323-ED4C-83D3-9E56D34C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B8EC-27A2-2346-98EE-66E6EDDA78AE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2C565BA-7353-7E4C-887B-ABCBA948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3A533DF-FD7E-A842-8436-CB533DEC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0A6-6F29-9840-9A1B-AADD80C80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66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651A0C-57DC-A74D-8153-0946569B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90A7DCF-AF23-8040-87D3-64D1699F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557BEE9-C9D3-1F49-B72C-6DA376DC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B8EC-27A2-2346-98EE-66E6EDDA78AE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692D450-ADB2-4344-AFA1-DC563466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C1B281B-950E-E041-BDBA-3CD8F86E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0A6-6F29-9840-9A1B-AADD80C80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92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DAF3F79-65B8-0F49-81D0-41A56911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426C18C-3032-914C-84F2-7EEA8BEF1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4F506E6-7480-B646-884E-E9C36D7F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B8EC-27A2-2346-98EE-66E6EDDA78AE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A757D60-53F6-2E42-B426-B65312BD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2D30574-8DBD-6C43-A119-4478BEC9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0A6-6F29-9840-9A1B-AADD80C80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44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C8D8B1-4809-174C-89DF-EC1ACA32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DB2D38F-E2C5-A841-A07D-9746883B0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707C3DE-852C-9D4C-92DB-3F27909E6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46E2BD3-16D3-BE4D-8E5C-4A5B371E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B8EC-27A2-2346-98EE-66E6EDDA78AE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F4BA931-030E-104B-A6FF-0B0AD744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4D51760-993B-2445-8936-1971F51A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0A6-6F29-9840-9A1B-AADD80C80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89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D71E6DA-C8EF-8E46-9115-AA778625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1EF3240-C201-CC49-9B57-D6731CE52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4DE0B17-C1CD-4F46-8378-175700153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10575E4-C237-D046-86CB-11F35F8B8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22B641A-3130-3548-A5F9-64076F118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0D8D80C-4627-A144-B884-5369F480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B8EC-27A2-2346-98EE-66E6EDDA78AE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FFBCC35B-110B-304C-8696-BF4ACFED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4D25BDC6-4034-7F4A-BF66-F4CF2985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0A6-6F29-9840-9A1B-AADD80C80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82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40A818-BC8F-DB4A-94AC-E2E882B70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130B5051-79AF-944F-91E6-3512C3C9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B8EC-27A2-2346-98EE-66E6EDDA78AE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00E65F1-207A-3540-80BE-102A2158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C2605DC-21C6-DB43-91AA-8130D777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0A6-6F29-9840-9A1B-AADD80C80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28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7AAEA131-D802-CA4C-9535-26076AB9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B8EC-27A2-2346-98EE-66E6EDDA78AE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516BED6E-AEFA-064C-AE9E-0B553B94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8056470-47BF-1A4C-9259-47B189EF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0A6-6F29-9840-9A1B-AADD80C80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70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3343B7-5EC2-E34B-9E03-057D6B57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0DF7706-7713-C740-BC71-7B760CD3F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34C100F-0F5F-564D-B1C4-8156756E8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0192A82-1F24-094C-B89C-5C43C329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B8EC-27A2-2346-98EE-66E6EDDA78AE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0C75AB9-6F65-B94F-AA73-F27C8BEA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60B20B2-0BA5-584D-B374-CADFF167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0A6-6F29-9840-9A1B-AADD80C80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77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73CAC11-E491-6841-B267-A6C62131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938A9AD1-15B2-7D45-8A9F-8CB75615A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94A57E4-0E83-5D43-9CFC-3C8B65145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5992DB8-5400-7041-B001-2714FAB6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B8EC-27A2-2346-98EE-66E6EDDA78AE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335C8F4-9AA8-2F4F-8BFD-E0D864B5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A0A2D84-19F8-404D-8F9A-1525C0A5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50A6-6F29-9840-9A1B-AADD80C80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EA051BF-B292-5044-B0C3-21788A43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51B7DDF-A85A-4F4B-8BA4-D39B3129F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3065BC-1FCE-B240-BB9B-CDF11CC71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FB8EC-27A2-2346-98EE-66E6EDDA78AE}" type="datetimeFigureOut">
              <a:rPr lang="it-IT" smtClean="0"/>
              <a:t>03/04/2023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2CE070C-63F6-E640-92EA-3F04D2BCA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77280BB-FFC1-1449-ADB5-95D0A1C28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50A6-6F29-9840-9A1B-AADD80C806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73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denapoli.it/buon-compleanno-federico-ii-luniversita-piu-antica-deurop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CC07320-C2CA-4E29-8481-9D9E143C7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1F3D0E-330B-169F-CEB3-54797B127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658" r="1658"/>
          <a:stretch/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78FB36B-5BFE-42CA-BC60-1115E0D9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BC1C94-1BD4-3C4F-937A-06D08F344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7891" y="137899"/>
            <a:ext cx="4399600" cy="3965918"/>
          </a:xfrm>
          <a:noFill/>
        </p:spPr>
        <p:txBody>
          <a:bodyPr>
            <a:normAutofit/>
          </a:bodyPr>
          <a:lstStyle/>
          <a:p>
            <a:pPr algn="l"/>
            <a:r>
              <a:rPr lang="it-IT" sz="3600" b="1" dirty="0"/>
              <a:t>La Terza Missione è parte della missione istituzionale dell’</a:t>
            </a:r>
            <a:r>
              <a:rPr lang="it-IT" sz="3600" b="1" dirty="0" err="1"/>
              <a:t>Universita</a:t>
            </a:r>
            <a:r>
              <a:rPr lang="it-IT" sz="3600" b="1" dirty="0"/>
              <a:t>̀ </a:t>
            </a:r>
            <a:r>
              <a:rPr lang="it-IT" sz="3600" dirty="0">
                <a:effectLst/>
              </a:rPr>
              <a:t/>
            </a:r>
            <a:br>
              <a:rPr lang="it-IT" sz="3600" dirty="0">
                <a:effectLst/>
              </a:rPr>
            </a:b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6ACA7BA-1B08-A24B-BCF5-B8833A886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0657" y="4241706"/>
            <a:ext cx="4399601" cy="1759209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it-IT" sz="1800" b="1" dirty="0"/>
              <a:t>ANVUR </a:t>
            </a:r>
            <a:endParaRPr lang="it-IT" sz="1800" dirty="0">
              <a:effectLst/>
            </a:endParaRPr>
          </a:p>
          <a:p>
            <a:pPr algn="l"/>
            <a:r>
              <a:rPr lang="it-IT" sz="1800" dirty="0"/>
              <a:t>La Terza Missione è </a:t>
            </a:r>
            <a:r>
              <a:rPr lang="it-IT" sz="1800" b="1" dirty="0"/>
              <a:t>“</a:t>
            </a:r>
            <a:r>
              <a:rPr lang="it-IT" sz="1800" b="1" i="1" dirty="0"/>
              <a:t>...l’apertura verso il contesto socio-economico mediante la valorizzazione e il trasferimento delle conoscenze, che include oltre alle </a:t>
            </a:r>
            <a:r>
              <a:rPr lang="it-IT" sz="1800" b="1" i="1" dirty="0" err="1"/>
              <a:t>attivita</a:t>
            </a:r>
            <a:r>
              <a:rPr lang="it-IT" sz="1800" b="1" i="1" dirty="0"/>
              <a:t>̀ di valorizzazione economica della ricerca, anche iniziative dal valore socio-culturale ed educativo...</a:t>
            </a:r>
            <a:r>
              <a:rPr lang="it-IT" sz="1800" b="1" dirty="0"/>
              <a:t>”. </a:t>
            </a:r>
            <a:endParaRPr lang="it-IT" sz="1800" dirty="0">
              <a:effectLst/>
            </a:endParaRPr>
          </a:p>
          <a:p>
            <a:pPr algn="l"/>
            <a:endParaRPr lang="it-IT" sz="11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3BE6BF3-64D7-D047-8A9C-20FA5879483A}"/>
              </a:ext>
            </a:extLst>
          </p:cNvPr>
          <p:cNvSpPr txBox="1"/>
          <p:nvPr/>
        </p:nvSpPr>
        <p:spPr>
          <a:xfrm>
            <a:off x="-3047" y="6858000"/>
            <a:ext cx="9669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grandenapoli.it/buon-compleanno-federico-ii-luniversita-piu-antica-deuropa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/3.0/"/>
              </a:rPr>
              <a:t>CC BY-NC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384188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161306E-6D5F-E6BC-365A-3B7DE30F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Partecipazione Dipartimento NSRO- Orto botanico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EA5E5F3-509D-550F-BEF6-772BB011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  Neurologia </a:t>
            </a:r>
            <a:r>
              <a:rPr lang="it-IT" sz="6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6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cura di V. Brescia Morra, R. Lanzillo, L. </a:t>
            </a:r>
            <a:r>
              <a:rPr lang="it-IT" sz="6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Bilo</a:t>
            </a:r>
            <a:r>
              <a:rPr lang="it-IT" sz="6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6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partecipazione di: F. Saccà, C.V. Russo,  A Coppola, assistenti in Formazione in Neurologia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6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Cannabinoidi nella cura sintomatologica della spasticità e disturbi correlati, delle epilessie farmacoresistenti e delle cefalee  </a:t>
            </a:r>
            <a:r>
              <a:rPr lang="it-IT" sz="6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diversi speech specifici ed eventuali poster)</a:t>
            </a:r>
            <a:endParaRPr lang="it-IT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  Psichiatria	</a:t>
            </a:r>
            <a:r>
              <a:rPr lang="it-IT" sz="6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6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cura di A. De </a:t>
            </a:r>
            <a:r>
              <a:rPr lang="it-IT" sz="6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Bartolomeis</a:t>
            </a:r>
            <a:endParaRPr lang="it-IT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6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Allucinogeni naturali e altre implicazioni fitoterapiche in psichiatria </a:t>
            </a:r>
            <a:r>
              <a:rPr lang="it-IT" sz="6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6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speach</a:t>
            </a:r>
            <a:r>
              <a:rPr lang="it-IT" sz="6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6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 Neurofisiopatologia:</a:t>
            </a:r>
            <a:r>
              <a:rPr lang="it-IT" sz="6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6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Cura di F Manganelli, R Iodice, R dubbioso, L Ruggiero</a:t>
            </a:r>
            <a:endParaRPr lang="it-IT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6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piante nelle malattie neuromuscolari </a:t>
            </a:r>
            <a:r>
              <a:rPr lang="it-IT" sz="6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speech e/o poster)</a:t>
            </a:r>
            <a:endParaRPr lang="it-IT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6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 ORL,  audiologia, Chirurgia </a:t>
            </a:r>
            <a:r>
              <a:rPr lang="it-IT" sz="6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Maxillo-Faciale</a:t>
            </a:r>
            <a:r>
              <a:rPr lang="it-IT" sz="6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6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cura di Elena Cantone</a:t>
            </a:r>
            <a:r>
              <a:rPr lang="it-IT" sz="6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6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 </a:t>
            </a:r>
            <a:r>
              <a:rPr lang="it-IT" sz="64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Fetoni</a:t>
            </a:r>
            <a:endParaRPr lang="it-IT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64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"La fitoterapia nelle patologie del distretto testa-collo"</a:t>
            </a:r>
            <a:endParaRPr lang="it-IT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6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6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574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10776A1-B94F-96C7-CC2F-791792B9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31" y="2950762"/>
            <a:ext cx="10515600" cy="1325563"/>
          </a:xfrm>
        </p:spPr>
        <p:txBody>
          <a:bodyPr>
            <a:noAutofit/>
          </a:bodyPr>
          <a:lstStyle/>
          <a:p>
            <a:pPr algn="ctr" rtl="0" fontAlgn="base"/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RICERCA DEL BENESSERE 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Sabato 20 – Domenica 21 Maggio 2023 </a:t>
            </a:r>
            <a: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Iniziativa ideata e voluta dalla Prof.ssa Gabriella </a:t>
            </a:r>
            <a:r>
              <a:rPr lang="it-IT" sz="20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Fabbrocini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Conferenza Plenaria 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 Mondo Accademico incontra il Mondo delle Scuole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Sabato 20 Maggio ore 9:00 - 12:00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Aula Magna – Scuola di Medicina e Chirurgia</a:t>
            </a:r>
            <a: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10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Percorsi espositivi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Sabato 20 Maggio dalle 12:30- 14:30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ESPOSIZIONE DI POSTER SCIENTIFICI PRESSO AREA ESTERNA DELL’AULA DI PRESIDENZA</a:t>
            </a:r>
            <a:b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Visite Gratuite: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Sabato 20 maggio 15:30 – 18:30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Domenica 21 Maggio 9:30-12:30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it-IT" sz="4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401167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7B19C8-CEC2-5BE5-0A64-262B2E3F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4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Call Novembre 2022 -richiami in consigli dipartimento e tramite referenti dei settori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9089ADA-A2E4-D91B-A94E-EE160872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Adesioni da:</a:t>
            </a:r>
          </a:p>
          <a:p>
            <a:pPr marL="0" indent="0">
              <a:buNone/>
            </a:pPr>
            <a:r>
              <a:rPr lang="it-IT" dirty="0"/>
              <a:t>Plenaria</a:t>
            </a:r>
            <a:r>
              <a:rPr lang="it-IT" b="1" dirty="0"/>
              <a:t>: Neurochirurgia-Psicopatologia Clinica- Clinica-Neurologia e centro SM- Odontoiatria –Ginecologia e Ostetricia-ORL e Audiologia-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Percorso espositivo: </a:t>
            </a:r>
            <a:r>
              <a:rPr lang="it-IT" b="1" dirty="0"/>
              <a:t>Neurochirurgia- Neurologia e centro SM- Odontoiatria pediatrica, Medicina Orale, Ortodonzia -Ginecologia-ORL e Audiologia-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Visite Gratuite</a:t>
            </a:r>
            <a:r>
              <a:rPr lang="it-IT" b="1" dirty="0"/>
              <a:t>: Neurochirurgia-Psicopatologia Clinica-Clinica-Neurologia e centro SM- Odontoiatria pediatrica, Medicina Orale, Ortodonzia –</a:t>
            </a:r>
            <a:r>
              <a:rPr lang="it-IT" b="1" dirty="0" smtClean="0"/>
              <a:t>Anestesiologia-Ginecologia- ORL </a:t>
            </a:r>
            <a:r>
              <a:rPr lang="it-IT" b="1" dirty="0"/>
              <a:t>e Audiologia- Chirurgia </a:t>
            </a:r>
            <a:r>
              <a:rPr lang="it-IT" b="1" dirty="0" err="1"/>
              <a:t>Maxillo</a:t>
            </a:r>
            <a:r>
              <a:rPr lang="it-IT" b="1" dirty="0"/>
              <a:t> Faciale- Urologia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46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08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Le scienze </a:t>
            </a:r>
            <a:r>
              <a:rPr lang="it-IT" dirty="0"/>
              <a:t>in </a:t>
            </a:r>
            <a:r>
              <a:rPr lang="it-IT" dirty="0" smtClean="0"/>
              <a:t>bicicletta-8-11 </a:t>
            </a:r>
            <a:r>
              <a:rPr lang="it-IT" dirty="0"/>
              <a:t>maggio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450" y="131127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dirty="0" smtClean="0"/>
              <a:t>Odontoiatria-Attività </a:t>
            </a:r>
            <a:r>
              <a:rPr lang="it-IT" dirty="0"/>
              <a:t>seminariale e attività espositiva con stand, proiezione di video e esposizione di immagini di traumi dentali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“</a:t>
            </a:r>
            <a:r>
              <a:rPr lang="it-IT" dirty="0"/>
              <a:t>La traumatologia dentaria nell'attività ciclistica". </a:t>
            </a:r>
          </a:p>
          <a:p>
            <a:r>
              <a:rPr lang="it-IT" dirty="0" smtClean="0"/>
              <a:t>Otorinolaringoiatria</a:t>
            </a:r>
            <a:r>
              <a:rPr lang="it-IT" dirty="0"/>
              <a:t>/ audiologia</a:t>
            </a:r>
            <a:br>
              <a:rPr lang="it-IT" dirty="0"/>
            </a:br>
            <a:r>
              <a:rPr lang="it-IT" dirty="0"/>
              <a:t>Attività seminariali dal titolo 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it-IT" dirty="0" smtClean="0"/>
              <a:t>“</a:t>
            </a:r>
            <a:r>
              <a:rPr lang="it-IT" dirty="0"/>
              <a:t>L'orecchio che pedala”  sull’equilibrio, apprendimenti e processing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"</a:t>
            </a:r>
            <a:r>
              <a:rPr lang="it-IT" dirty="0"/>
              <a:t>Il naso in bicicletta" la relazione affronterà i problemi di respirazione, sport, doping...</a:t>
            </a:r>
          </a:p>
          <a:p>
            <a:pPr marL="0" indent="0">
              <a:buNone/>
            </a:pPr>
            <a:r>
              <a:rPr lang="it-IT" dirty="0" smtClean="0"/>
              <a:t> Attività </a:t>
            </a:r>
            <a:r>
              <a:rPr lang="it-IT" dirty="0"/>
              <a:t>espositiva su “</a:t>
            </a:r>
            <a:r>
              <a:rPr lang="it-IT" dirty="0" smtClean="0"/>
              <a:t>Balance-bike»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831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007A9BA-C9B9-6D34-1257-57458043053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0" b="14546"/>
          <a:stretch/>
        </p:blipFill>
        <p:spPr>
          <a:xfrm>
            <a:off x="10081729" y="1330880"/>
            <a:ext cx="2125041" cy="98948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97190D4-2824-9186-DC22-A1FE5569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95250"/>
            <a:r>
              <a:rPr lang="it-IT" dirty="0"/>
              <a:t>Azioni di TM intraprese/in </a:t>
            </a:r>
            <a:r>
              <a:rPr lang="it-IT" dirty="0" smtClean="0"/>
              <a:t>corso: prossimo monitoraggio 19/4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64552A-4DCF-2633-5E4B-7C8E76D5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825625"/>
            <a:ext cx="9848850" cy="4351338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Olimpiadi delle Neuroscienze </a:t>
            </a:r>
            <a:r>
              <a:rPr lang="it-IT" dirty="0"/>
              <a:t>prof Pignataro Farmacologia</a:t>
            </a:r>
          </a:p>
          <a:p>
            <a:r>
              <a:rPr lang="it-IT" b="1" dirty="0" err="1"/>
              <a:t>Vulvodinia</a:t>
            </a:r>
            <a:r>
              <a:rPr lang="it-IT" b="1" dirty="0"/>
              <a:t>-l’urlo silenzioso delle donne</a:t>
            </a:r>
            <a:r>
              <a:rPr lang="it-IT" dirty="0"/>
              <a:t>-Prof Guida-de Carlo- Lanzillo- in </a:t>
            </a:r>
            <a:r>
              <a:rPr lang="it-IT" dirty="0" smtClean="0"/>
              <a:t>collaborazione </a:t>
            </a:r>
            <a:r>
              <a:rPr lang="it-IT" dirty="0"/>
              <a:t>con Rotary club Napoli- 22/4/23</a:t>
            </a:r>
          </a:p>
          <a:p>
            <a:r>
              <a:rPr lang="it-IT" b="1" dirty="0"/>
              <a:t>Tango e SM- </a:t>
            </a:r>
            <a:r>
              <a:rPr lang="it-IT" dirty="0"/>
              <a:t>prof Lanzillo-Brescia Morra in collaborazione con Rotary club Napoli-</a:t>
            </a:r>
            <a:r>
              <a:rPr lang="it-IT" dirty="0" err="1"/>
              <a:t>Ongoing</a:t>
            </a:r>
            <a:endParaRPr lang="it-IT" dirty="0"/>
          </a:p>
          <a:p>
            <a:r>
              <a:rPr lang="it-IT" b="1" dirty="0" err="1"/>
              <a:t>Scu’SM</a:t>
            </a:r>
            <a:r>
              <a:rPr lang="it-IT" b="1" dirty="0"/>
              <a:t> Scuola e Sclerosi Multipla</a:t>
            </a:r>
            <a:r>
              <a:rPr lang="it-IT" dirty="0"/>
              <a:t>-educazione ed inclusione con le scuole superiori-</a:t>
            </a:r>
            <a:r>
              <a:rPr lang="it-IT" dirty="0" err="1"/>
              <a:t>resp</a:t>
            </a:r>
            <a:r>
              <a:rPr lang="it-IT" dirty="0"/>
              <a:t> R Lanzillo, con Psicologia Clinica-Sinapsi-AISM –Neuropsichiatria Infantile- </a:t>
            </a:r>
            <a:r>
              <a:rPr lang="it-IT" dirty="0" err="1"/>
              <a:t>Ongoing</a:t>
            </a:r>
            <a:endParaRPr lang="it-IT" dirty="0"/>
          </a:p>
          <a:p>
            <a:r>
              <a:rPr lang="it-IT" b="1" dirty="0" err="1"/>
              <a:t>Videopillole</a:t>
            </a:r>
            <a:r>
              <a:rPr lang="it-IT" b="1" dirty="0"/>
              <a:t> sulla sessualità nella SM </a:t>
            </a:r>
            <a:r>
              <a:rPr lang="it-IT" dirty="0"/>
              <a:t>per app Cleo- sponsor </a:t>
            </a:r>
            <a:r>
              <a:rPr lang="it-IT" dirty="0" err="1" smtClean="0"/>
              <a:t>Biogen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err="1"/>
              <a:t>Resp</a:t>
            </a:r>
            <a:r>
              <a:rPr lang="it-IT" dirty="0"/>
              <a:t> R Lanzillo, con psicologia clinica – urologia- centro fertilità  (</a:t>
            </a:r>
            <a:r>
              <a:rPr lang="it-IT" dirty="0" err="1"/>
              <a:t>Alviggi</a:t>
            </a:r>
            <a:r>
              <a:rPr lang="it-IT" dirty="0" smtClean="0"/>
              <a:t>)</a:t>
            </a:r>
          </a:p>
          <a:p>
            <a:r>
              <a:rPr lang="it-IT" b="1" dirty="0" smtClean="0"/>
              <a:t>Trials clinici, MOOC, corsi ECM </a:t>
            </a:r>
            <a:r>
              <a:rPr lang="it-IT" b="1" dirty="0" err="1" smtClean="0"/>
              <a:t>etc</a:t>
            </a:r>
            <a:r>
              <a:rPr lang="it-IT" b="1" dirty="0" smtClean="0"/>
              <a:t> </a:t>
            </a:r>
            <a:r>
              <a:rPr lang="it-IT" b="1" dirty="0" err="1" smtClean="0"/>
              <a:t>etc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492" y="2694403"/>
            <a:ext cx="787413" cy="11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61" y="3246973"/>
            <a:ext cx="1254152" cy="125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2" y="4475176"/>
            <a:ext cx="1153455" cy="115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2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r>
              <a:rPr lang="it-IT" dirty="0" smtClean="0"/>
              <a:t>Campi di azione TM- scheda di rilevazione/monitoraggio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38200" y="1258402"/>
            <a:ext cx="106489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☐ </a:t>
            </a:r>
            <a:r>
              <a:rPr lang="it-IT" dirty="0"/>
              <a:t>Valorizzazione della proprietà̀ intellettuale o industriale </a:t>
            </a:r>
          </a:p>
          <a:p>
            <a:r>
              <a:rPr lang="en-US" dirty="0"/>
              <a:t>☐ </a:t>
            </a:r>
            <a:r>
              <a:rPr lang="en-US" dirty="0" err="1"/>
              <a:t>Imprenditorialita</a:t>
            </a:r>
            <a:r>
              <a:rPr lang="en-US" dirty="0"/>
              <a:t>̀ </a:t>
            </a:r>
            <a:r>
              <a:rPr lang="en-US" dirty="0" err="1"/>
              <a:t>accademica</a:t>
            </a:r>
            <a:r>
              <a:rPr lang="en-US" dirty="0"/>
              <a:t> (</a:t>
            </a:r>
            <a:r>
              <a:rPr lang="en-US" dirty="0" err="1"/>
              <a:t>es</a:t>
            </a:r>
            <a:r>
              <a:rPr lang="en-US" dirty="0"/>
              <a:t>. spin off, start-up) </a:t>
            </a:r>
            <a:endParaRPr lang="it-IT" dirty="0"/>
          </a:p>
          <a:p>
            <a:r>
              <a:rPr lang="it-IT" dirty="0"/>
              <a:t>☐ Strutture di intermediazione e trasferimento tecnologico </a:t>
            </a:r>
          </a:p>
          <a:p>
            <a:r>
              <a:rPr lang="it-IT" dirty="0"/>
              <a:t>☐ Produzione e gestione di beni artistici e culturali (es. poli museali, scavi archeologici, </a:t>
            </a:r>
            <a:r>
              <a:rPr lang="it-IT" dirty="0" err="1"/>
              <a:t>attivita</a:t>
            </a:r>
            <a:r>
              <a:rPr lang="it-IT" dirty="0"/>
              <a:t>̀ musicali, immobili e archivi storici, biblioteche e emeroteche storiche, teatri e impianti sportivi) </a:t>
            </a:r>
          </a:p>
          <a:p>
            <a:r>
              <a:rPr lang="it-IT" dirty="0"/>
              <a:t>☐ </a:t>
            </a:r>
            <a:r>
              <a:rPr lang="it-IT" b="1" dirty="0"/>
              <a:t>Sperimentazione clinica e iniziative di tutela della salute (es. trial clinici, studi su dispositivi medici, studi non interventistici, </a:t>
            </a:r>
            <a:r>
              <a:rPr lang="it-IT" b="1" dirty="0" err="1"/>
              <a:t>biobanche</a:t>
            </a:r>
            <a:r>
              <a:rPr lang="it-IT" b="1" dirty="0"/>
              <a:t>, </a:t>
            </a:r>
            <a:r>
              <a:rPr lang="it-IT" b="1" dirty="0" err="1"/>
              <a:t>empowerment</a:t>
            </a:r>
            <a:r>
              <a:rPr lang="it-IT" b="1" dirty="0"/>
              <a:t> dei pazienti, cliniche veterinarie, giornate informative e di prevenzione, campagne di screening e di sensibilizzazione) </a:t>
            </a:r>
          </a:p>
          <a:p>
            <a:r>
              <a:rPr lang="it-IT" b="1" dirty="0"/>
              <a:t>☐ Formazione permanente e didattica aperta (es. corsi di formazione continua, Educazione Continua in Medicina, MOOC) </a:t>
            </a:r>
          </a:p>
          <a:p>
            <a:r>
              <a:rPr lang="it-IT" b="1" dirty="0"/>
              <a:t>☐ </a:t>
            </a:r>
            <a:r>
              <a:rPr lang="it-IT" b="1" dirty="0" err="1"/>
              <a:t>Attivita</a:t>
            </a:r>
            <a:r>
              <a:rPr lang="it-IT" b="1" dirty="0"/>
              <a:t>̀ di Public Engagement (riconducibili a: i. Organizzazione di </a:t>
            </a:r>
            <a:r>
              <a:rPr lang="it-IT" b="1" dirty="0" err="1"/>
              <a:t>attivita</a:t>
            </a:r>
            <a:r>
              <a:rPr lang="it-IT" b="1" dirty="0"/>
              <a:t>̀ culturali di pubblica </a:t>
            </a:r>
            <a:r>
              <a:rPr lang="it-IT" b="1" dirty="0" err="1"/>
              <a:t>utilita</a:t>
            </a:r>
            <a:r>
              <a:rPr lang="it-IT" b="1" dirty="0"/>
              <a:t>̀: ii. Divulgazione scientifica; iii. Iniziative di coinvolgimento dei cittadini nella ricerca; iv. </a:t>
            </a:r>
            <a:r>
              <a:rPr lang="it-IT" b="1" dirty="0" err="1"/>
              <a:t>Attivita</a:t>
            </a:r>
            <a:r>
              <a:rPr lang="it-IT" b="1" dirty="0"/>
              <a:t>̀ di coinvolgimento e interazione con il mondo della scuola) </a:t>
            </a:r>
          </a:p>
          <a:p>
            <a:r>
              <a:rPr lang="it-IT" dirty="0"/>
              <a:t>☐ Produzione di beni pubblici di natura sociale, educativa e politiche per l’inclusione (es. formulazione di programmi di pubblico interesse, partecipazione a progetti di sviluppo urbano o valorizzazione del territorio e a iniziative di democrazia partecipativa, </a:t>
            </a:r>
            <a:r>
              <a:rPr lang="it-IT" dirty="0" err="1"/>
              <a:t>consensus</a:t>
            </a:r>
            <a:r>
              <a:rPr lang="it-IT" dirty="0"/>
              <a:t> </a:t>
            </a:r>
            <a:r>
              <a:rPr lang="it-IT" dirty="0" err="1"/>
              <a:t>conferences</a:t>
            </a:r>
            <a:r>
              <a:rPr lang="it-IT" dirty="0"/>
              <a:t>, </a:t>
            </a:r>
            <a:r>
              <a:rPr lang="it-IT" dirty="0" err="1"/>
              <a:t>citizen</a:t>
            </a:r>
            <a:r>
              <a:rPr lang="it-IT" dirty="0"/>
              <a:t> panel) </a:t>
            </a:r>
          </a:p>
          <a:p>
            <a:r>
              <a:rPr lang="it-IT" dirty="0"/>
              <a:t>☐ Strumenti innovativi a sostegno dell’Open Science</a:t>
            </a:r>
          </a:p>
          <a:p>
            <a:r>
              <a:rPr lang="it-IT" dirty="0"/>
              <a:t>☐ </a:t>
            </a:r>
            <a:r>
              <a:rPr lang="it-IT" dirty="0" err="1"/>
              <a:t>Attivita</a:t>
            </a:r>
            <a:r>
              <a:rPr lang="it-IT" dirty="0"/>
              <a:t>̀ collegate all’Agenda ONU 2030 e agli Obiettivi di Sviluppo Sostenibile (</a:t>
            </a:r>
            <a:r>
              <a:rPr lang="it-IT" dirty="0" err="1"/>
              <a:t>SDGs</a:t>
            </a:r>
            <a:r>
              <a:rPr lang="it-IT" dirty="0"/>
              <a:t>) </a:t>
            </a:r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833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747089-0322-4B03-B224-817DD4C8B7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xmlns="" id="{7228512D-3055-4911-A4D1-4A084C9C4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3C98C7BF-70D9-4D19-BD2D-D808991FD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xmlns="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D631F7-BA52-3B44-AB24-1AEAEBF35A15}"/>
              </a:ext>
            </a:extLst>
          </p:cNvPr>
          <p:cNvSpPr txBox="1"/>
          <p:nvPr/>
        </p:nvSpPr>
        <p:spPr>
          <a:xfrm>
            <a:off x="7617290" y="2721789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Commissione</a:t>
            </a: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TM NSRO-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15 SSD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Responsabile</a:t>
            </a:r>
            <a:r>
              <a:rPr lang="en-US" sz="1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Roberta </a:t>
            </a:r>
            <a:r>
              <a:rPr lang="en-US" sz="16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Lanzillo</a:t>
            </a:r>
            <a:endParaRPr lang="en-US" sz="1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FFD685C2-1A84-41DE-BFA0-0A068F83D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63AA5B57-590E-0E4D-883B-47C656AF5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87303"/>
              </p:ext>
            </p:extLst>
          </p:nvPr>
        </p:nvGraphicFramePr>
        <p:xfrm>
          <a:off x="336834" y="2624922"/>
          <a:ext cx="6940266" cy="2469819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1246520">
                  <a:extLst>
                    <a:ext uri="{9D8B030D-6E8A-4147-A177-3AD203B41FA5}">
                      <a16:colId xmlns:a16="http://schemas.microsoft.com/office/drawing/2014/main" xmlns="" val="1447201062"/>
                    </a:ext>
                  </a:extLst>
                </a:gridCol>
                <a:gridCol w="237555">
                  <a:extLst>
                    <a:ext uri="{9D8B030D-6E8A-4147-A177-3AD203B41FA5}">
                      <a16:colId xmlns:a16="http://schemas.microsoft.com/office/drawing/2014/main" xmlns="" val="272887329"/>
                    </a:ext>
                  </a:extLst>
                </a:gridCol>
                <a:gridCol w="190076">
                  <a:extLst>
                    <a:ext uri="{9D8B030D-6E8A-4147-A177-3AD203B41FA5}">
                      <a16:colId xmlns:a16="http://schemas.microsoft.com/office/drawing/2014/main" xmlns="" val="2529341027"/>
                    </a:ext>
                  </a:extLst>
                </a:gridCol>
                <a:gridCol w="1220142">
                  <a:extLst>
                    <a:ext uri="{9D8B030D-6E8A-4147-A177-3AD203B41FA5}">
                      <a16:colId xmlns:a16="http://schemas.microsoft.com/office/drawing/2014/main" xmlns="" val="2872471085"/>
                    </a:ext>
                  </a:extLst>
                </a:gridCol>
                <a:gridCol w="191112">
                  <a:extLst>
                    <a:ext uri="{9D8B030D-6E8A-4147-A177-3AD203B41FA5}">
                      <a16:colId xmlns:a16="http://schemas.microsoft.com/office/drawing/2014/main" xmlns="" val="272007344"/>
                    </a:ext>
                  </a:extLst>
                </a:gridCol>
                <a:gridCol w="1299275">
                  <a:extLst>
                    <a:ext uri="{9D8B030D-6E8A-4147-A177-3AD203B41FA5}">
                      <a16:colId xmlns:a16="http://schemas.microsoft.com/office/drawing/2014/main" xmlns="" val="2447914295"/>
                    </a:ext>
                  </a:extLst>
                </a:gridCol>
                <a:gridCol w="1060200">
                  <a:extLst>
                    <a:ext uri="{9D8B030D-6E8A-4147-A177-3AD203B41FA5}">
                      <a16:colId xmlns:a16="http://schemas.microsoft.com/office/drawing/2014/main" xmlns="" val="816335940"/>
                    </a:ext>
                  </a:extLst>
                </a:gridCol>
                <a:gridCol w="191112">
                  <a:extLst>
                    <a:ext uri="{9D8B030D-6E8A-4147-A177-3AD203B41FA5}">
                      <a16:colId xmlns:a16="http://schemas.microsoft.com/office/drawing/2014/main" xmlns="" val="3733934004"/>
                    </a:ext>
                  </a:extLst>
                </a:gridCol>
                <a:gridCol w="1304274">
                  <a:extLst>
                    <a:ext uri="{9D8B030D-6E8A-4147-A177-3AD203B41FA5}">
                      <a16:colId xmlns:a16="http://schemas.microsoft.com/office/drawing/2014/main" xmlns="" val="2671639329"/>
                    </a:ext>
                  </a:extLst>
                </a:gridCol>
              </a:tblGrid>
              <a:tr h="1354699">
                <a:tc gridSpan="3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Neurologia-Neurochirurgia-Psichiatria-Psicologia clinica</a:t>
                      </a:r>
                      <a:endParaRPr lang="it-IT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3765" marT="69880" marB="6988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spc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Ginecologia -Ostetricia-Urologia</a:t>
                      </a:r>
                      <a:endParaRPr lang="it-IT" sz="1600" b="0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3765" marT="69880" marB="6988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Anestesiologia</a:t>
                      </a:r>
                    </a:p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Farmacologia</a:t>
                      </a:r>
                      <a:endParaRPr lang="it-IT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851" marT="69880" marB="6988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ORL-</a:t>
                      </a:r>
                      <a:r>
                        <a:rPr lang="it-IT" sz="1600" b="0" i="0" u="none" strike="noStrike" cap="none" spc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Oftalmo</a:t>
                      </a:r>
                      <a:r>
                        <a:rPr lang="it-IT" sz="16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it-IT" sz="1600" b="0" i="0" u="none" strike="noStrike" cap="none" spc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Maxillo</a:t>
                      </a:r>
                      <a:r>
                        <a:rPr lang="it-IT" sz="16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-Audiologia</a:t>
                      </a:r>
                      <a:endParaRPr lang="it-IT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3765" marT="69880" marB="6988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Odontoiatria </a:t>
                      </a:r>
                      <a:endParaRPr lang="it-IT" sz="1600" b="0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851" marT="69880" marB="6988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6082659"/>
                  </a:ext>
                </a:extLst>
              </a:tr>
              <a:tr h="81590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Roberta Lanzillo-</a:t>
                      </a:r>
                    </a:p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Cristiano Scandurra</a:t>
                      </a:r>
                      <a:endParaRPr lang="it-IT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851" marT="69880" marB="69880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851" marT="69880" marB="69880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851" marT="69880" marB="69880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Alessandro Conforti</a:t>
                      </a:r>
                      <a:endParaRPr lang="it-IT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851" marT="69880" marB="69880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851" marT="69880" marB="69880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Maria </a:t>
                      </a:r>
                      <a:r>
                        <a:rPr lang="it-IT" sz="1600" b="0" i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Vargas</a:t>
                      </a:r>
                      <a:endParaRPr lang="it-IT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851" marT="69880" marB="69880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Elena Cantone</a:t>
                      </a:r>
                      <a:endParaRPr lang="it-IT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851" marT="69880" marB="69880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851" marT="69880" marB="69880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Michele Simeone</a:t>
                      </a:r>
                      <a:endParaRPr lang="it-IT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4" marR="11851" marT="69880" marB="69880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415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39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EA2BB5-F519-94AA-8B4C-EC59C61E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TERZA MISSIONE/IMPATTO SOCIALE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9EDF38D-F252-015C-2670-350A415FC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805"/>
            <a:ext cx="10515600" cy="5589821"/>
          </a:xfrm>
        </p:spPr>
        <p:txBody>
          <a:bodyPr>
            <a:normAutofit/>
          </a:bodyPr>
          <a:lstStyle/>
          <a:p>
            <a:r>
              <a:rPr lang="it-IT" sz="2900" dirty="0"/>
              <a:t>“….. La valutazione della Terza missione nel processo VQR 2015-2019, basata sull’impatto dei casi studio, ha favorito un ripensamento critico da parte degli Atenei in merito al ruolo di questa missione, spesso giudicata ancillare rispetto alla Didattica ed alla       Ricerca o comunque marginale</a:t>
            </a:r>
            <a:r>
              <a:rPr lang="it-IT" sz="2900" dirty="0" smtClean="0"/>
              <a:t>.</a:t>
            </a:r>
            <a:endParaRPr lang="it-IT" sz="2900" dirty="0"/>
          </a:p>
        </p:txBody>
      </p:sp>
    </p:spTree>
    <p:extLst>
      <p:ext uri="{BB962C8B-B14F-4D97-AF65-F5344CB8AC3E}">
        <p14:creationId xmlns:p14="http://schemas.microsoft.com/office/powerpoint/2010/main" val="271875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Questo rinnovamento concettuale della Terza missione ha un impatto anche sui suoi rapporti con la Didattica e la Ricerca</a:t>
            </a:r>
            <a:r>
              <a:rPr lang="it-IT" dirty="0"/>
              <a:t>, pur nella salvaguardia del valore fondamentale dell’autonomia di tali attività universitarie. La Didattica, infatti, viene stimolata dal continuo dialogo degli Atenei con gli altri attori sociali: da un lato, l’offerta formativa viene spesso efficacemente orientata dalle mutevoli esigenze esterne; dall’altro, i docenti -opportunamente indirizzati - possono trarre dal dialogo sociale spunti di riflessione e indicazioni da trasferire agli studenti. Dal suo canto, la Ricerca è fortemente stimolata dalle attività di collaborazione sociale degli Atenei, come sta emergendo anche dai vari progetti connessi al Piano Nazionale di Ripresa e Resilienza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31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u="sng" dirty="0">
                <a:solidFill>
                  <a:srgbClr val="FF0000"/>
                </a:solidFill>
              </a:rPr>
              <a:t>La Terza missione si configura oggi come un insieme di valori e di iniziative che stanno cambiando tutte le attività degli Atenei, amplificandone l’impatto sulla società. In questo senso, appare opportuno rimetterne in discussione la denominazione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superando la sua forma generica di numero ordinale che suggerisce l’idea di una missione residuale rispetto alla Didattica e alla Ricerca, rendendone esplicito il contenuto e sottolineando il carattere reciproco dei processi di interscambio di conoscenze in cui si attua la Terza missione…. ”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391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45DAF9B-82AA-CD6A-8BDA-03C2E644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D0D0D"/>
                </a:solidFill>
                <a:latin typeface="TwCenMT-Condensed"/>
              </a:rPr>
              <a:t>TERZA MISSIONE</a:t>
            </a:r>
            <a:br>
              <a:rPr lang="it-IT" dirty="0">
                <a:solidFill>
                  <a:srgbClr val="0D0D0D"/>
                </a:solidFill>
                <a:latin typeface="TwCenMT-Condensed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9DC3997-9960-4568-D3A2-DA635C68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>
                <a:solidFill>
                  <a:srgbClr val="000000"/>
                </a:solidFill>
                <a:latin typeface="Helvetica-Bold"/>
              </a:rPr>
              <a:t>TERZA MISSIONE=IMPATTO SOCIALE (AVA3, documento CRUI su VQR, </a:t>
            </a:r>
            <a:r>
              <a:rPr lang="it-IT" sz="2400" b="1" dirty="0" err="1">
                <a:solidFill>
                  <a:srgbClr val="000000"/>
                </a:solidFill>
                <a:latin typeface="Helvetica-Bold"/>
              </a:rPr>
              <a:t>etc</a:t>
            </a:r>
            <a:r>
              <a:rPr lang="it-IT" sz="2400" b="1" dirty="0">
                <a:solidFill>
                  <a:srgbClr val="000000"/>
                </a:solidFill>
                <a:latin typeface="Helvetica-Bold"/>
              </a:rPr>
              <a:t>)</a:t>
            </a:r>
            <a:endParaRPr lang="it-IT" sz="2400" dirty="0"/>
          </a:p>
          <a:p>
            <a:pPr algn="l"/>
            <a:r>
              <a:rPr lang="it-IT" sz="2400" b="0" i="0" u="none" strike="noStrike" baseline="0" dirty="0" smtClean="0">
                <a:solidFill>
                  <a:srgbClr val="000000"/>
                </a:solidFill>
                <a:latin typeface="ArialMT"/>
              </a:rPr>
              <a:t>Non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ArialMT"/>
              </a:rPr>
              <a:t>è più una visione nella quale l’Università fa delle cose per/con la </a:t>
            </a:r>
            <a:r>
              <a:rPr lang="it-IT" sz="2400" b="0" i="0" u="none" strike="noStrike" baseline="0" dirty="0" smtClean="0">
                <a:solidFill>
                  <a:srgbClr val="000000"/>
                </a:solidFill>
                <a:latin typeface="ArialMT"/>
              </a:rPr>
              <a:t>società,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ArialMT"/>
              </a:rPr>
              <a:t>perchè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ArialMT"/>
              </a:rPr>
              <a:t> l’Università non è altro </a:t>
            </a:r>
            <a:r>
              <a:rPr lang="it-IT" sz="2400" b="0" i="0" u="none" strike="noStrike" baseline="0" dirty="0" smtClean="0">
                <a:solidFill>
                  <a:srgbClr val="000000"/>
                </a:solidFill>
                <a:latin typeface="ArialMT"/>
              </a:rPr>
              <a:t>dalla società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ArialMT"/>
              </a:rPr>
              <a:t>, è essa stessa società.</a:t>
            </a:r>
          </a:p>
          <a:p>
            <a:pPr algn="l"/>
            <a:r>
              <a:rPr lang="it-IT" sz="2400" b="0" i="0" u="none" strike="noStrike" baseline="0" dirty="0">
                <a:solidFill>
                  <a:srgbClr val="1CAEE5"/>
                </a:solidFill>
                <a:latin typeface="ArialMT"/>
              </a:rPr>
              <a:t>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ArialMT"/>
              </a:rPr>
              <a:t>Non è un insieme di azioni fatte (solo) per motivi di responsabilità</a:t>
            </a:r>
            <a:r>
              <a:rPr lang="it-IT" sz="2400" b="0" i="0" u="none" strike="noStrike" baseline="0" dirty="0" smtClean="0">
                <a:solidFill>
                  <a:srgbClr val="000000"/>
                </a:solidFill>
                <a:latin typeface="ArialMT"/>
              </a:rPr>
              <a:t>, è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ArialMT"/>
              </a:rPr>
              <a:t>parte del ruolo dell’Università e rappresenta i valori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ArialMT"/>
              </a:rPr>
              <a:t>chel’Università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ArialMT"/>
              </a:rPr>
              <a:t> è in grado di costruire e trasferire (al suo interno e al paese).</a:t>
            </a:r>
          </a:p>
          <a:p>
            <a:pPr algn="l"/>
            <a:r>
              <a:rPr lang="it-IT" sz="2400" b="0" i="0" u="none" strike="noStrike" baseline="0" dirty="0" smtClean="0">
                <a:solidFill>
                  <a:srgbClr val="000000"/>
                </a:solidFill>
                <a:latin typeface="ArialMT"/>
              </a:rPr>
              <a:t>Dipende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ArialMT"/>
              </a:rPr>
              <a:t>e si caratterizza rispetto al ‘contesto’ (non esiste </a:t>
            </a:r>
            <a:r>
              <a:rPr lang="it-IT" sz="2400" b="0" i="0" u="none" strike="noStrike" baseline="0" dirty="0" err="1">
                <a:solidFill>
                  <a:srgbClr val="000000"/>
                </a:solidFill>
                <a:latin typeface="ArialMT"/>
              </a:rPr>
              <a:t>unaTerza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ArialMT"/>
              </a:rPr>
              <a:t> Missione uguale per tutte le Università</a:t>
            </a:r>
            <a:r>
              <a:rPr lang="it-IT" sz="2400" b="0" i="0" u="none" strike="noStrike" baseline="0" dirty="0" smtClean="0">
                <a:solidFill>
                  <a:srgbClr val="000000"/>
                </a:solidFill>
                <a:latin typeface="ArialMT"/>
              </a:rPr>
              <a:t>).</a:t>
            </a:r>
            <a:endParaRPr lang="it-IT" sz="2400" b="0" i="0" u="none" strike="noStrike" baseline="0" dirty="0">
              <a:solidFill>
                <a:srgbClr val="000000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62558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0CC5545-CE99-4D48-A51D-7A5B6A5D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chemeClr val="bg1"/>
                </a:solidFill>
              </a:rPr>
              <a:t>La VQR TM </a:t>
            </a:r>
            <a:r>
              <a:rPr lang="it-IT" sz="6000" dirty="0">
                <a:solidFill>
                  <a:schemeClr val="bg1"/>
                </a:solidFill>
                <a:effectLst/>
              </a:rPr>
              <a:t/>
            </a:r>
            <a:br>
              <a:rPr lang="it-IT" sz="6000" dirty="0">
                <a:solidFill>
                  <a:schemeClr val="bg1"/>
                </a:solidFill>
                <a:effectLst/>
              </a:rPr>
            </a:br>
            <a:endParaRPr lang="it-IT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19DE2A26-2F80-B4FF-9560-336736AAA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93017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35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2D18C-C685-A236-1FC8-C6BD0972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0" i="0" u="none" strike="noStrike" baseline="0" dirty="0">
                <a:solidFill>
                  <a:srgbClr val="0D0D0D"/>
                </a:solidFill>
                <a:latin typeface="TwCenMT-Condensed"/>
              </a:rPr>
              <a:t>TERZA MISSIONE E VQR-TM</a:t>
            </a:r>
            <a:br>
              <a:rPr lang="it-IT" sz="4400" b="0" i="0" u="none" strike="noStrike" baseline="0" dirty="0">
                <a:solidFill>
                  <a:srgbClr val="0D0D0D"/>
                </a:solidFill>
                <a:latin typeface="TwCenMT-Condensed"/>
              </a:rPr>
            </a:b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01FDF93A-4325-E498-B526-0B4A1F2FC22C}"/>
              </a:ext>
            </a:extLst>
          </p:cNvPr>
          <p:cNvSpPr txBox="1"/>
          <p:nvPr/>
        </p:nvSpPr>
        <p:spPr>
          <a:xfrm>
            <a:off x="778041" y="1690688"/>
            <a:ext cx="9868301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b="0" i="0" u="none" strike="noStrike" baseline="0" dirty="0">
                <a:solidFill>
                  <a:srgbClr val="1CAEE5"/>
                </a:solidFill>
                <a:latin typeface="SymbolMT"/>
              </a:rPr>
              <a:t>•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L’impianto della VQR-TM dovrebbe restare sostanzialmente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invariato, sebbene non vi siano conferme.</a:t>
            </a:r>
          </a:p>
          <a:p>
            <a:endParaRPr lang="it-IT" sz="900" b="0" i="0" u="none" strike="noStrike" baseline="0" dirty="0">
              <a:solidFill>
                <a:srgbClr val="1CAEE5"/>
              </a:solidFill>
              <a:latin typeface="SymbolMT"/>
            </a:endParaRPr>
          </a:p>
          <a:p>
            <a:r>
              <a:rPr lang="it-IT" sz="900" b="0" i="0" u="none" strike="noStrike" baseline="0" dirty="0" smtClean="0">
                <a:solidFill>
                  <a:srgbClr val="1CAEE5"/>
                </a:solidFill>
                <a:latin typeface="SymbolMT"/>
              </a:rPr>
              <a:t>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Relativamente al concetto di “contesto di riferimento”, la misura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delle azioni ed il relativo impatto delle Università potrebbe essere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valutato sulla base dei Piani Strategici dei singoli Atenei.</a:t>
            </a:r>
          </a:p>
          <a:p>
            <a:endParaRPr lang="it-IT" sz="900" b="0" i="0" u="none" strike="noStrike" baseline="0" dirty="0">
              <a:solidFill>
                <a:srgbClr val="1CAEE5"/>
              </a:solidFill>
              <a:latin typeface="SymbolMT"/>
            </a:endParaRPr>
          </a:p>
          <a:p>
            <a:r>
              <a:rPr lang="it-IT" sz="900" b="0" i="0" u="none" strike="noStrike" baseline="0" dirty="0">
                <a:solidFill>
                  <a:srgbClr val="1CAEE5"/>
                </a:solidFill>
                <a:latin typeface="SymbolMT"/>
              </a:rPr>
              <a:t>•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MT"/>
              </a:rPr>
              <a:t>Le azioni devono essere parte di una strategia (formalizzata).</a:t>
            </a:r>
          </a:p>
          <a:p>
            <a:pPr algn="l"/>
            <a:r>
              <a:rPr lang="it-IT" sz="900" b="0" i="0" u="none" strike="noStrike" baseline="0" dirty="0">
                <a:solidFill>
                  <a:srgbClr val="1CAEE5"/>
                </a:solidFill>
                <a:latin typeface="SymbolMT"/>
              </a:rPr>
              <a:t>• </a:t>
            </a:r>
          </a:p>
          <a:p>
            <a:pPr algn="l"/>
            <a:r>
              <a:rPr lang="it-IT" sz="2400" b="1" i="0" u="none" strike="noStrike" baseline="0" dirty="0">
                <a:solidFill>
                  <a:srgbClr val="FF0000"/>
                </a:solidFill>
                <a:latin typeface="ArialMT"/>
              </a:rPr>
              <a:t>Il numero di casi da sottoporre a valutazione parametrato non più</a:t>
            </a:r>
          </a:p>
          <a:p>
            <a:pPr algn="l"/>
            <a:r>
              <a:rPr lang="it-IT" sz="2400" b="1" i="0" u="none" strike="noStrike" baseline="0" dirty="0">
                <a:solidFill>
                  <a:srgbClr val="FF0000"/>
                </a:solidFill>
                <a:latin typeface="ArialMT"/>
              </a:rPr>
              <a:t>sulla base del numero di dipartimenti bensì sul numero di strutturati</a:t>
            </a:r>
          </a:p>
          <a:p>
            <a:pPr algn="l"/>
            <a:r>
              <a:rPr lang="it-IT" sz="2400" b="1" i="0" u="none" strike="noStrike" baseline="0" dirty="0">
                <a:solidFill>
                  <a:srgbClr val="FF0000"/>
                </a:solidFill>
                <a:latin typeface="ArialMT"/>
              </a:rPr>
              <a:t>(personale docente/ricercatore e PTA).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5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880DFDC-7863-A592-7F15-FD9BB8DF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Azioni interdipartimentali:</a:t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dirty="0"/>
              <a:t>ricerca del Benessere 20-21 Maggio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71B98EB-41EF-C57F-9C58-E44BCBABE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 </a:t>
            </a:r>
            <a:r>
              <a:rPr lang="it-IT" dirty="0"/>
              <a:t>fase orto botanico Settembre 2022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II </a:t>
            </a:r>
            <a:r>
              <a:rPr lang="it-IT" dirty="0"/>
              <a:t>fase AOU Federico II</a:t>
            </a:r>
          </a:p>
          <a:p>
            <a:r>
              <a:rPr lang="it-IT" dirty="0"/>
              <a:t>Plenaria con relazioni divulgative per le scuole superiori</a:t>
            </a:r>
          </a:p>
          <a:p>
            <a:r>
              <a:rPr lang="it-IT" dirty="0"/>
              <a:t>Percorso espositivo per gli studenti</a:t>
            </a:r>
          </a:p>
          <a:p>
            <a:r>
              <a:rPr lang="it-IT" dirty="0"/>
              <a:t>Visite gratuite per la cittadinanza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782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FC3E18F-C48A-8A7E-F889-6DDBCD17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effectLst/>
              </a:rPr>
              <a:t>“Il </a:t>
            </a:r>
            <a:r>
              <a:rPr lang="en-US" sz="3300" dirty="0" err="1">
                <a:effectLst/>
              </a:rPr>
              <a:t>benessere</a:t>
            </a:r>
            <a:r>
              <a:rPr lang="en-US" sz="3300" dirty="0">
                <a:effectLst/>
              </a:rPr>
              <a:t> </a:t>
            </a:r>
            <a:r>
              <a:rPr lang="en-US" sz="3300" dirty="0" err="1">
                <a:effectLst/>
              </a:rPr>
              <a:t>comincia</a:t>
            </a:r>
            <a:r>
              <a:rPr lang="en-US" sz="3300" dirty="0">
                <a:effectLst/>
              </a:rPr>
              <a:t> </a:t>
            </a:r>
            <a:r>
              <a:rPr lang="en-US" sz="3300" dirty="0" err="1">
                <a:effectLst/>
              </a:rPr>
              <a:t>dalla</a:t>
            </a:r>
            <a:r>
              <a:rPr lang="en-US" sz="3300" dirty="0">
                <a:effectLst/>
              </a:rPr>
              <a:t> </a:t>
            </a:r>
            <a:r>
              <a:rPr lang="en-US" sz="3300" dirty="0" err="1">
                <a:effectLst/>
              </a:rPr>
              <a:t>testa</a:t>
            </a:r>
            <a:r>
              <a:rPr lang="en-US" sz="3300" dirty="0">
                <a:effectLst/>
              </a:rPr>
              <a:t>: </a:t>
            </a:r>
            <a:r>
              <a:rPr lang="en-US" sz="3300" dirty="0" err="1">
                <a:effectLst/>
              </a:rPr>
              <a:t>l’aiuto</a:t>
            </a:r>
            <a:r>
              <a:rPr lang="en-US" sz="3300" dirty="0">
                <a:effectLst/>
              </a:rPr>
              <a:t> </a:t>
            </a:r>
            <a:r>
              <a:rPr lang="en-US" sz="3300" dirty="0" err="1">
                <a:effectLst/>
              </a:rPr>
              <a:t>delle</a:t>
            </a:r>
            <a:r>
              <a:rPr lang="en-US" sz="3300" dirty="0">
                <a:effectLst/>
              </a:rPr>
              <a:t> </a:t>
            </a:r>
            <a:r>
              <a:rPr lang="en-US" sz="3300" dirty="0" err="1">
                <a:effectLst/>
              </a:rPr>
              <a:t>piante</a:t>
            </a:r>
            <a:r>
              <a:rPr lang="en-US" sz="3300" dirty="0">
                <a:effectLst/>
              </a:rPr>
              <a:t>”</a:t>
            </a:r>
            <a:endParaRPr lang="en-US" sz="33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5A146BB-D743-44B2-4721-1E34AF6CAB5A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dirty="0"/>
              <a:t>Prof Luigi </a:t>
            </a:r>
            <a:r>
              <a:rPr lang="en-US" sz="2000" dirty="0" err="1"/>
              <a:t>Califano</a:t>
            </a: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dirty="0" err="1"/>
              <a:t>Direttore</a:t>
            </a:r>
            <a:r>
              <a:rPr lang="en-US" sz="2000" dirty="0"/>
              <a:t> </a:t>
            </a:r>
            <a:r>
              <a:rPr lang="en-US" sz="2000" dirty="0" err="1"/>
              <a:t>Dipartimento</a:t>
            </a:r>
            <a:r>
              <a:rPr lang="en-US" sz="2000" dirty="0"/>
              <a:t> </a:t>
            </a:r>
            <a:r>
              <a:rPr lang="en-US" sz="2000" dirty="0" err="1"/>
              <a:t>Neuroscienze</a:t>
            </a:r>
            <a:r>
              <a:rPr lang="en-US" sz="2000" dirty="0"/>
              <a:t>, </a:t>
            </a:r>
            <a:r>
              <a:rPr lang="en-US" sz="2000" dirty="0" err="1"/>
              <a:t>Scienze</a:t>
            </a:r>
            <a:r>
              <a:rPr lang="en-US" sz="2000" dirty="0"/>
              <a:t> </a:t>
            </a:r>
            <a:r>
              <a:rPr lang="en-US" sz="2000" dirty="0" err="1"/>
              <a:t>Riproduttive</a:t>
            </a:r>
            <a:r>
              <a:rPr lang="en-US" sz="2000" dirty="0"/>
              <a:t> ed </a:t>
            </a:r>
            <a:r>
              <a:rPr lang="en-US" sz="2000" dirty="0" err="1"/>
              <a:t>Odontostomatologiche</a:t>
            </a: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dirty="0" err="1"/>
              <a:t>Università</a:t>
            </a:r>
            <a:r>
              <a:rPr lang="en-US" sz="2000" dirty="0"/>
              <a:t> Federico II di Napoli </a:t>
            </a:r>
          </a:p>
        </p:txBody>
      </p:sp>
      <p:pic>
        <p:nvPicPr>
          <p:cNvPr id="5" name="Picture 4" descr="Fiore in un contenitore di vetro">
            <a:extLst>
              <a:ext uri="{FF2B5EF4-FFF2-40B4-BE49-F238E27FC236}">
                <a16:creationId xmlns:a16="http://schemas.microsoft.com/office/drawing/2014/main" xmlns="" id="{493650AA-A4B8-EAED-25E1-3BDC5B888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4" r="22453" b="-1"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84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1147</Words>
  <Application>Microsoft Office PowerPoint</Application>
  <PresentationFormat>Personalizzato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La Terza Missione è parte della missione istituzionale dell’Università  </vt:lpstr>
      <vt:lpstr>TERZA MISSIONE/IMPATTO SOCIALE </vt:lpstr>
      <vt:lpstr>Presentazione standard di PowerPoint</vt:lpstr>
      <vt:lpstr>Presentazione standard di PowerPoint</vt:lpstr>
      <vt:lpstr>TERZA MISSIONE </vt:lpstr>
      <vt:lpstr>La VQR TM  </vt:lpstr>
      <vt:lpstr>TERZA MISSIONE E VQR-TM </vt:lpstr>
      <vt:lpstr>Azioni interdipartimentali: La ricerca del Benessere 20-21 Maggio</vt:lpstr>
      <vt:lpstr>“Il benessere comincia dalla testa: l’aiuto delle piante”</vt:lpstr>
      <vt:lpstr>Partecipazione Dipartimento NSRO- Orto botanico</vt:lpstr>
      <vt:lpstr>LA RICERCA DEL BENESSERE   Sabato 20 – Domenica 21 Maggio 2023  Iniziativa ideata e voluta dalla Prof.ssa Gabriella Fabbrocini    Conferenza Plenaria   Il Mondo Accademico incontra il Mondo delle Scuole  Sabato 20 Maggio ore 9:00 - 12:00  Aula Magna – Scuola di Medicina e Chirurgia    Percorsi espositivi  Sabato 20 Maggio dalle 12:30- 14:30    ESPOSIZIONE DI POSTER SCIENTIFICI PRESSO AREA ESTERNA DELL’AULA DI PRESIDENZA    Visite Gratuite:  Sabato 20 maggio 15:30 – 18:30  Domenica 21 Maggio 9:30-12:30  </vt:lpstr>
      <vt:lpstr>Call Novembre 2022 -richiami in consigli dipartimento e tramite referenti dei settori </vt:lpstr>
      <vt:lpstr>Le scienze in bicicletta-8-11 maggio  </vt:lpstr>
      <vt:lpstr>Azioni di TM intraprese/in corso: prossimo monitoraggio 19/4</vt:lpstr>
      <vt:lpstr>Campi di azione TM- scheda di rilevazione/monitoraggio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Terza Missione è parte della missione istituzionale dell’Università  </dc:title>
  <dc:creator>Roberta Lanzillo</dc:creator>
  <cp:lastModifiedBy>Roberta</cp:lastModifiedBy>
  <cp:revision>15</cp:revision>
  <dcterms:created xsi:type="dcterms:W3CDTF">2022-03-11T21:11:21Z</dcterms:created>
  <dcterms:modified xsi:type="dcterms:W3CDTF">2023-04-03T08:34:28Z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2023-03-31T12:44:19Z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2f594c41-3e9b-4ff2-8d8b-b96658e808f3</vt:lpwstr>
  </property>
  <property fmtid="{D5CDD505-2E9C-101B-9397-08002B2CF9AE}" pid="8" name="MSIP_Label_2ad0b24d-6422-44b0-b3de-abb3a9e8c81a_ContentBits">
    <vt:lpwstr>0</vt:lpwstr>
  </property>
</Properties>
</file>